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4" r:id="rId3"/>
    <p:sldId id="256" r:id="rId4"/>
    <p:sldId id="261" r:id="rId5"/>
    <p:sldId id="258" r:id="rId6"/>
    <p:sldId id="259" r:id="rId7"/>
    <p:sldId id="260" r:id="rId8"/>
    <p:sldId id="265" r:id="rId9"/>
    <p:sldId id="262" r:id="rId10"/>
    <p:sldId id="268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3F4E"/>
    <a:srgbClr val="55C0AF"/>
    <a:srgbClr val="909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0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50" y="14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EEF93-6F30-A87B-918D-5A8C470406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644EE4-315B-1908-5A67-C5EE8A5F20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B510A-4BDA-8692-2CC0-B14E98541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95357-3537-4A90-8CE7-A00629E8B40B}" type="datetimeFigureOut">
              <a:rPr lang="en-GB" smtClean="0"/>
              <a:t>15/06/2023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CEE1E-1187-3982-6B55-A67FBC42B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52CA4-D234-60E5-2A0F-BBB0804D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B085B-91C4-48C8-A866-05C9774A33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85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E81A-970B-BF01-3C49-E11176B9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A6C4D3-5B83-88A0-B632-44CFD81B13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F9297-739B-6C01-A691-8AF82D52C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95357-3537-4A90-8CE7-A00629E8B40B}" type="datetimeFigureOut">
              <a:rPr lang="en-GB" smtClean="0"/>
              <a:t>15/06/2023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A391E-E38B-0F31-381E-A0CA1464B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4A727-F04D-4797-3F8C-29C5BC668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B085B-91C4-48C8-A866-05C9774A33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961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7F4C00-B14F-E395-F613-1B8A4240FC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210F2A-63E9-2B94-06B2-5A024DA1FD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48F6A-6720-5418-5905-8BAB0E76F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95357-3537-4A90-8CE7-A00629E8B40B}" type="datetimeFigureOut">
              <a:rPr lang="en-GB" smtClean="0"/>
              <a:t>15/06/2023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34592-2C04-343D-5867-6D7C74D6E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B1975-C0B3-1DFE-AF5A-1C71A25B6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B085B-91C4-48C8-A866-05C9774A33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0168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D92D6-FCAA-EBE6-B013-64E4B68C8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0E9CB-80B5-EF48-DC73-B98230345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6C148-2068-4663-CEA8-0B2AC6B7C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95357-3537-4A90-8CE7-A00629E8B40B}" type="datetimeFigureOut">
              <a:rPr lang="en-GB" smtClean="0"/>
              <a:t>15/06/2023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829C8-B426-7337-7F07-CFFFF5E22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FAB98-3294-C82E-0AA1-AF1B86BCD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B085B-91C4-48C8-A866-05C9774A33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0837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13CDD-F728-5D99-76A9-0754B18E4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995F5E-51C2-7FB9-593E-739EF24EF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44793-8500-6463-FE9B-FC0DBD278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95357-3537-4A90-8CE7-A00629E8B40B}" type="datetimeFigureOut">
              <a:rPr lang="en-GB" smtClean="0"/>
              <a:t>15/06/2023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7B5AE-382E-11ED-1C4E-7D496FA96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40A4F-A032-AAE3-C249-3D9888A5E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B085B-91C4-48C8-A866-05C9774A33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165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1825A-2A90-63AA-1FA0-A7900770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8674D-D5C5-25C9-3CB3-3644FBD554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2B1CBE-EAAE-1EBC-0A5A-F2A61FC1BF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93CC43-85D7-06DB-17C5-27F30903A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95357-3537-4A90-8CE7-A00629E8B40B}" type="datetimeFigureOut">
              <a:rPr lang="en-GB" smtClean="0"/>
              <a:t>15/06/2023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7950D-68F8-9A69-473D-4992BEE83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0BBB51-24A7-7584-C948-B6A723543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B085B-91C4-48C8-A866-05C9774A33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781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16AF0-A1D7-F87A-2510-D199B4D0B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0255E-F0C8-2639-709D-11C54FA38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D08697-442F-C832-9102-79A2B9FC3A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991D42-D94C-3970-C378-6D90900516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BFF9BC-A033-04BB-27E3-7407141C5A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9D9BB3-6C25-5F41-D800-28D4DCB78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95357-3537-4A90-8CE7-A00629E8B40B}" type="datetimeFigureOut">
              <a:rPr lang="en-GB" smtClean="0"/>
              <a:t>15/06/2023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8F4D44-05A8-5FC3-A8C0-591743DD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DE1816-94E4-F32D-0DE4-8192B936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B085B-91C4-48C8-A866-05C9774A33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0394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98193-6D62-A51E-4544-B5ADFBFBA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7FD0E9-7C7B-2113-A63C-461168937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95357-3537-4A90-8CE7-A00629E8B40B}" type="datetimeFigureOut">
              <a:rPr lang="en-GB" smtClean="0"/>
              <a:t>15/06/2023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9938C-C12A-81B5-F45E-7B3A08CB4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143520-7DE9-A3B6-F52D-83F95633D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B085B-91C4-48C8-A866-05C9774A33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053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B62D9F-ED23-E4E7-87F7-21D6B7978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95357-3537-4A90-8CE7-A00629E8B40B}" type="datetimeFigureOut">
              <a:rPr lang="en-GB" smtClean="0"/>
              <a:t>15/06/2023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FE5D76-511D-8D7A-6735-121204AC2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8A65B-BC54-8830-7BB1-2CC1C8738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B085B-91C4-48C8-A866-05C9774A33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9308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0AAC5-958C-2D13-6F78-C85671A00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503A0-5B6C-0040-2115-790BB72D3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4FADB2-4089-00B5-9D6C-E16A8038C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9842A7-BF56-F6F5-3337-DD8338814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95357-3537-4A90-8CE7-A00629E8B40B}" type="datetimeFigureOut">
              <a:rPr lang="en-GB" smtClean="0"/>
              <a:t>15/06/2023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C2E5A-7241-078A-EB74-5135168AD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704E4C-77B8-8F55-6255-044D49454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B085B-91C4-48C8-A866-05C9774A33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6152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C7DAE-1C19-6151-7CC0-37D6A29C3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37585C-FC13-3DE9-2868-7FBFA2FEA1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F6F77D-9A5F-16B4-6C32-9DBEDF9444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2DCC60-B578-D637-48F2-D91104CA9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95357-3537-4A90-8CE7-A00629E8B40B}" type="datetimeFigureOut">
              <a:rPr lang="en-GB" smtClean="0"/>
              <a:t>15/06/2023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A85830-68C2-EE15-2509-A12ECC1DD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A92A3-0F2D-E9C2-89AA-B6A69C4F5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B085B-91C4-48C8-A866-05C9774A33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8665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5E9617-E7B8-FAD7-E190-DEE994340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E45F1-0B18-6134-4AC8-A3989C6FF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342B3-56F9-438C-E790-A370482A0E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95357-3537-4A90-8CE7-A00629E8B40B}" type="datetimeFigureOut">
              <a:rPr lang="en-GB" smtClean="0"/>
              <a:t>15/06/2023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992BD-1E04-E6CC-EB88-7EB933568F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3F30C-9961-3291-F24E-2D92CBE1B8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4B085B-91C4-48C8-A866-05C9774A33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2098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13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2.png"/><Relationship Id="rId4" Type="http://schemas.openxmlformats.org/officeDocument/2006/relationships/video" Target="../media/media2.mp4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5A346C71-C0EB-A0A7-C991-3573CE967C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7259" r="-1" b="-1"/>
          <a:stretch/>
        </p:blipFill>
        <p:spPr>
          <a:xfrm>
            <a:off x="0" y="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17272A-B51A-E0D8-7859-468EE9E215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GB" sz="10000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Amaz’d. (working title)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F7B573-C50E-355C-C94A-9756279EF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By Michael Tan-Sikorski</a:t>
            </a:r>
          </a:p>
          <a:p>
            <a:pPr algn="ctr"/>
            <a:r>
              <a:rPr lang="en-GB" sz="3200" dirty="0">
                <a:solidFill>
                  <a:schemeClr val="bg1"/>
                </a:solidFill>
              </a:rPr>
              <a:t>NEA E-PORTFOLIO</a:t>
            </a:r>
          </a:p>
        </p:txBody>
      </p:sp>
    </p:spTree>
    <p:extLst>
      <p:ext uri="{BB962C8B-B14F-4D97-AF65-F5344CB8AC3E}">
        <p14:creationId xmlns:p14="http://schemas.microsoft.com/office/powerpoint/2010/main" val="1277476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5A346C71-C0EB-A0A7-C991-3573CE967C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7259" r="-1" b="-1"/>
          <a:stretch/>
        </p:blipFill>
        <p:spPr>
          <a:xfrm>
            <a:off x="0" y="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17272A-B51A-E0D8-7859-468EE9E215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465" y="531845"/>
            <a:ext cx="9144000" cy="5687831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GB" sz="10000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Thanks for Watching, I hope you were Amaz’d.</a:t>
            </a:r>
          </a:p>
        </p:txBody>
      </p:sp>
    </p:spTree>
    <p:extLst>
      <p:ext uri="{BB962C8B-B14F-4D97-AF65-F5344CB8AC3E}">
        <p14:creationId xmlns:p14="http://schemas.microsoft.com/office/powerpoint/2010/main" val="42026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73A016-DDB9-975D-6936-D5C1C121B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2577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2B5B17-A1AE-8A2C-7502-C16F28CED8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6420" y="-292693"/>
            <a:ext cx="10506033" cy="1382445"/>
          </a:xfrm>
        </p:spPr>
        <p:txBody>
          <a:bodyPr>
            <a:noAutofit/>
          </a:bodyPr>
          <a:lstStyle/>
          <a:p>
            <a:pPr algn="l"/>
            <a:r>
              <a:rPr lang="en-GB" sz="4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Template Slide</a:t>
            </a:r>
            <a:endParaRPr lang="en-GB" sz="4400" dirty="0">
              <a:latin typeface="Century Gothic" panose="020B0502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C03FF4-88B5-CC02-91F1-6A8CB2D42B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0801" y="1395267"/>
            <a:ext cx="3971731" cy="1257703"/>
          </a:xfrm>
          <a:ln>
            <a:solidFill>
              <a:srgbClr val="55C0AF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800" b="1" u="sng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Title:</a:t>
            </a:r>
          </a:p>
          <a:p>
            <a:pPr algn="l"/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-Text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062A16-9E9B-4042-F24A-7523B380F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19936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767374-8210-2BE8-B0CE-219061FCE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030" y="160133"/>
            <a:ext cx="847843" cy="857370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16D67DBE-2B2B-185C-3312-454D51655374}"/>
              </a:ext>
            </a:extLst>
          </p:cNvPr>
          <p:cNvSpPr txBox="1">
            <a:spLocks/>
          </p:cNvSpPr>
          <p:nvPr/>
        </p:nvSpPr>
        <p:spPr>
          <a:xfrm>
            <a:off x="4923570" y="1395267"/>
            <a:ext cx="4453695" cy="1257703"/>
          </a:xfrm>
          <a:prstGeom prst="rect">
            <a:avLst/>
          </a:prstGeom>
          <a:ln>
            <a:solidFill>
              <a:srgbClr val="113F4E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u="sng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Title: </a:t>
            </a:r>
          </a:p>
          <a:p>
            <a:pPr algn="l"/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-Text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686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B5B17-A1AE-8A2C-7502-C16F28CED8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02637"/>
            <a:ext cx="12192000" cy="828495"/>
          </a:xfrm>
        </p:spPr>
        <p:txBody>
          <a:bodyPr>
            <a:noAutofit/>
          </a:bodyPr>
          <a:lstStyle/>
          <a:p>
            <a:pPr algn="l"/>
            <a:r>
              <a:rPr lang="en-GB" sz="4400" dirty="0">
                <a:solidFill>
                  <a:srgbClr val="90909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 Of Progress for the project (in progress)</a:t>
            </a:r>
            <a:endParaRPr lang="en-GB" sz="4400" dirty="0">
              <a:solidFill>
                <a:srgbClr val="90909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C03FF4-88B5-CC02-91F1-6A8CB2D42B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335" y="816769"/>
            <a:ext cx="3971731" cy="452194"/>
          </a:xfrm>
          <a:ln>
            <a:solidFill>
              <a:srgbClr val="55C0AF"/>
            </a:solidFill>
          </a:ln>
        </p:spPr>
        <p:txBody>
          <a:bodyPr>
            <a:noAutofit/>
          </a:bodyPr>
          <a:lstStyle/>
          <a:p>
            <a:pPr algn="l"/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Log </a:t>
            </a:r>
            <a:r>
              <a:rPr lang="en-GB" sz="1800" dirty="0" err="1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log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GB" sz="1800" dirty="0" err="1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log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GB" sz="1800" dirty="0" err="1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log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192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73A016-DDB9-975D-6936-D5C1C121B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2577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2B5B17-A1AE-8A2C-7502-C16F28CED8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6420" y="-124742"/>
            <a:ext cx="10506033" cy="1382445"/>
          </a:xfrm>
        </p:spPr>
        <p:txBody>
          <a:bodyPr>
            <a:noAutofit/>
          </a:bodyPr>
          <a:lstStyle/>
          <a:p>
            <a:pPr algn="l"/>
            <a:r>
              <a:rPr lang="en-GB" sz="4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Project Background and problem investigated</a:t>
            </a:r>
            <a:endParaRPr lang="en-GB" sz="4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C03FF4-88B5-CC02-91F1-6A8CB2D42B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4037" y="1382445"/>
            <a:ext cx="6067269" cy="5315422"/>
          </a:xfrm>
          <a:ln>
            <a:solidFill>
              <a:srgbClr val="55C0AF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When it came to creating a project, I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knew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 I wanted to create something not only fun, but also testing problem solving skills. </a:t>
            </a:r>
          </a:p>
          <a:p>
            <a:pPr algn="l"/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-Due to the ever growing number of mindless games, riddled with advertisements, made for the sake of a profit only. I wanted to make sure my game would have puzzles, and test the users, so my game wouldn’t be mindless, and would engage the user for their entire playtime. </a:t>
            </a:r>
          </a:p>
          <a:p>
            <a:pPr algn="l"/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-I have always loved puzzle games that require you to come up with clever and fulfilling solutions, games such as portal 2 and breath of the wild come to mind, which shaped my childhood. </a:t>
            </a:r>
          </a:p>
          <a:p>
            <a:pPr algn="l"/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-This gave me a spark, in which I decided to create a game. I knew I wanted it to have infinite replay ability, so something that could be procedurally generated, to have infinite levels was desirable for me.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062A16-9E9B-4042-F24A-7523B380F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19936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767374-8210-2BE8-B0CE-219061FCE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030" y="160133"/>
            <a:ext cx="847843" cy="857370"/>
          </a:xfrm>
          <a:prstGeom prst="rect">
            <a:avLst/>
          </a:prstGeom>
        </p:spPr>
      </p:pic>
      <p:pic>
        <p:nvPicPr>
          <p:cNvPr id="1028" name="Picture 4" descr="Lomei Labyrinth Island - Zelda Dungeon Wiki, a The Legend of ...">
            <a:extLst>
              <a:ext uri="{FF2B5EF4-FFF2-40B4-BE49-F238E27FC236}">
                <a16:creationId xmlns:a16="http://schemas.microsoft.com/office/drawing/2014/main" id="{6B2B54F4-904F-A9DD-3E0F-ECA4106E7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555" y="1382445"/>
            <a:ext cx="2937812" cy="2312477"/>
          </a:xfrm>
          <a:prstGeom prst="rect">
            <a:avLst/>
          </a:prstGeom>
          <a:ln w="38100" cap="sq">
            <a:solidFill>
              <a:srgbClr val="55C0AF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ortal 2 - Wikipedia">
            <a:extLst>
              <a:ext uri="{FF2B5EF4-FFF2-40B4-BE49-F238E27FC236}">
                <a16:creationId xmlns:a16="http://schemas.microsoft.com/office/drawing/2014/main" id="{4564C420-08C8-4FAF-7FF7-CB0B9691A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882" y="4040156"/>
            <a:ext cx="2375157" cy="2497326"/>
          </a:xfrm>
          <a:prstGeom prst="rect">
            <a:avLst/>
          </a:prstGeom>
          <a:ln w="38100" cap="sq">
            <a:solidFill>
              <a:srgbClr val="55C0AF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17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73A016-DDB9-975D-6936-D5C1C121B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2577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2B5B17-A1AE-8A2C-7502-C16F28CED8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6420" y="-292693"/>
            <a:ext cx="10506033" cy="1382445"/>
          </a:xfrm>
        </p:spPr>
        <p:txBody>
          <a:bodyPr>
            <a:noAutofit/>
          </a:bodyPr>
          <a:lstStyle/>
          <a:p>
            <a:pPr algn="l"/>
            <a:r>
              <a:rPr lang="en-GB" sz="4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Objectives and Stakeholders</a:t>
            </a:r>
            <a:endParaRPr lang="en-GB" sz="4400" dirty="0">
              <a:latin typeface="Century Gothic" panose="020B0502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C03FF4-88B5-CC02-91F1-6A8CB2D42B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0802" y="1395267"/>
            <a:ext cx="3911158" cy="5360098"/>
          </a:xfrm>
          <a:ln>
            <a:solidFill>
              <a:srgbClr val="55C0AF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800" b="1" u="sng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High level objectives (Objectives I must reach for the project to function and come out as the intended result): </a:t>
            </a:r>
          </a:p>
          <a:p>
            <a:pPr algn="l"/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-Moving character (with animations) </a:t>
            </a:r>
          </a:p>
          <a:p>
            <a:pPr algn="l"/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-Procedurally generated maze the character can move through </a:t>
            </a:r>
          </a:p>
          <a:p>
            <a:pPr algn="l"/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-character that can’t move through walls in the maze -music/sounds for game </a:t>
            </a:r>
          </a:p>
          <a:p>
            <a:pPr algn="l"/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-main menu screen with a nice UI for the player to interact with </a:t>
            </a:r>
          </a:p>
          <a:p>
            <a:pPr algn="l"/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-multiple levels for the user to play </a:t>
            </a:r>
          </a:p>
          <a:p>
            <a:pPr algn="l"/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-weapons for character and attacks -computer enemies with ai logic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062A16-9E9B-4042-F24A-7523B380F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19936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767374-8210-2BE8-B0CE-219061FCE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030" y="160133"/>
            <a:ext cx="847843" cy="857370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16D67DBE-2B2B-185C-3312-454D51655374}"/>
              </a:ext>
            </a:extLst>
          </p:cNvPr>
          <p:cNvSpPr txBox="1">
            <a:spLocks/>
          </p:cNvSpPr>
          <p:nvPr/>
        </p:nvSpPr>
        <p:spPr>
          <a:xfrm>
            <a:off x="4752391" y="1395267"/>
            <a:ext cx="2824065" cy="2243672"/>
          </a:xfrm>
          <a:prstGeom prst="rect">
            <a:avLst/>
          </a:prstGeom>
          <a:ln>
            <a:solidFill>
              <a:srgbClr val="113F4E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u="sng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Low-level objectives (Optional objectives that would improve my project/ add extra functionality): </a:t>
            </a:r>
          </a:p>
          <a:p>
            <a:pPr algn="l"/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-Powerups for the user </a:t>
            </a:r>
          </a:p>
          <a:p>
            <a:pPr algn="l"/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-Minigames within the maze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C9F9615-FB5F-7F89-4127-93ECD2C8D4CC}"/>
              </a:ext>
            </a:extLst>
          </p:cNvPr>
          <p:cNvSpPr txBox="1">
            <a:spLocks/>
          </p:cNvSpPr>
          <p:nvPr/>
        </p:nvSpPr>
        <p:spPr>
          <a:xfrm>
            <a:off x="7641771" y="1395268"/>
            <a:ext cx="4250169" cy="2243672"/>
          </a:xfrm>
          <a:prstGeom prst="rect">
            <a:avLst/>
          </a:prstGeom>
          <a:ln>
            <a:solidFill>
              <a:srgbClr val="55C0AF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u="sng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Target stakeholders:</a:t>
            </a:r>
          </a:p>
          <a:p>
            <a:pPr algn="l"/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-Players who love computer games </a:t>
            </a:r>
          </a:p>
          <a:p>
            <a:pPr algn="l"/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-Those who love problem solving and challenging their mind</a:t>
            </a:r>
          </a:p>
          <a:p>
            <a:pPr algn="l"/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-casual gamers who want to kill some time while also solving problems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D06A77B-E915-2E15-B015-EE73E604468A}"/>
              </a:ext>
            </a:extLst>
          </p:cNvPr>
          <p:cNvSpPr txBox="1">
            <a:spLocks/>
          </p:cNvSpPr>
          <p:nvPr/>
        </p:nvSpPr>
        <p:spPr>
          <a:xfrm>
            <a:off x="7641771" y="3776505"/>
            <a:ext cx="4250170" cy="2978860"/>
          </a:xfrm>
          <a:prstGeom prst="rect">
            <a:avLst/>
          </a:prstGeom>
          <a:ln>
            <a:solidFill>
              <a:srgbClr val="113F4E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u="sng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Identified third-parties to bounce ideas off, and obtain feedback for this project: </a:t>
            </a:r>
          </a:p>
          <a:p>
            <a:pPr algn="l"/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-Theo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Bahns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 (3D animation professional and computer game enthusiast)</a:t>
            </a:r>
          </a:p>
          <a:p>
            <a:pPr algn="l"/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 -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Kyrian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 Salas (Top student studying computer science)</a:t>
            </a:r>
          </a:p>
          <a:p>
            <a:pPr algn="l"/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 -Daniel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Tunyan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 (cyber centurion competition top 20 nationally)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E4B477-F5C1-8188-9FEB-0C120D5A4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8499" y="3776503"/>
            <a:ext cx="2191847" cy="287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422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73A016-DDB9-975D-6936-D5C1C121B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2577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2B5B17-A1AE-8A2C-7502-C16F28CED8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6420" y="-292693"/>
            <a:ext cx="10506033" cy="1382445"/>
          </a:xfrm>
        </p:spPr>
        <p:txBody>
          <a:bodyPr>
            <a:noAutofit/>
          </a:bodyPr>
          <a:lstStyle/>
          <a:p>
            <a:pPr algn="l"/>
            <a:r>
              <a:rPr lang="en-GB" sz="4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Requirements (Hardware + Software)</a:t>
            </a:r>
            <a:endParaRPr lang="en-GB" sz="4400" dirty="0">
              <a:latin typeface="Century Gothic" panose="020B0502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C03FF4-88B5-CC02-91F1-6A8CB2D42B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2951" y="2287862"/>
            <a:ext cx="4442069" cy="1727244"/>
          </a:xfrm>
          <a:ln>
            <a:solidFill>
              <a:srgbClr val="55C0AF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-Computer and monitor (Computer needs a GPU in order to have graphical processing)</a:t>
            </a:r>
          </a:p>
          <a:p>
            <a:pPr algn="l"/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-Input/output devices (Keyboard, mouse, controller, speakers/headphones)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062A16-9E9B-4042-F24A-7523B380F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19936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767374-8210-2BE8-B0CE-219061FCE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030" y="160133"/>
            <a:ext cx="847843" cy="857370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16D67DBE-2B2B-185C-3312-454D51655374}"/>
              </a:ext>
            </a:extLst>
          </p:cNvPr>
          <p:cNvSpPr txBox="1">
            <a:spLocks/>
          </p:cNvSpPr>
          <p:nvPr/>
        </p:nvSpPr>
        <p:spPr>
          <a:xfrm>
            <a:off x="7016619" y="2287862"/>
            <a:ext cx="4308331" cy="2287081"/>
          </a:xfrm>
          <a:prstGeom prst="rect">
            <a:avLst/>
          </a:prstGeom>
          <a:ln>
            <a:solidFill>
              <a:srgbClr val="113F4E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-Python 3.0.0 or higher installed on the computer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AutoShape 12">
            <a:extLst>
              <a:ext uri="{FF2B5EF4-FFF2-40B4-BE49-F238E27FC236}">
                <a16:creationId xmlns:a16="http://schemas.microsoft.com/office/drawing/2014/main" id="{DF42F711-C616-1424-BC47-D8B7AA59C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951" y="1357396"/>
            <a:ext cx="4442069" cy="790298"/>
          </a:xfrm>
          <a:prstGeom prst="homePlate">
            <a:avLst>
              <a:gd name="adj" fmla="val 63872"/>
            </a:avLst>
          </a:prstGeom>
          <a:solidFill>
            <a:srgbClr val="55C0AF"/>
          </a:solidFill>
          <a:ln w="9525">
            <a:noFill/>
            <a:miter lim="800000"/>
            <a:headEnd/>
            <a:tailEnd/>
          </a:ln>
        </p:spPr>
        <p:txBody>
          <a:bodyPr wrap="none" lIns="91472" tIns="45736" rIns="91472" bIns="45736" anchor="ctr"/>
          <a:lstStyle/>
          <a:p>
            <a:pPr algn="ctr"/>
            <a:r>
              <a:rPr lang="en-GB" altLang="zh-CN" b="1" dirty="0">
                <a:solidFill>
                  <a:prstClr val="white"/>
                </a:solidFill>
                <a:latin typeface="+mj-lt"/>
                <a:ea typeface="微软雅黑" pitchFamily="34" charset="-122"/>
              </a:rPr>
              <a:t>Necessary Hardware for the project:</a:t>
            </a:r>
            <a:endParaRPr lang="zh-CN" altLang="en-US" b="1" dirty="0">
              <a:solidFill>
                <a:prstClr val="white"/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10" name="AutoShape 12">
            <a:extLst>
              <a:ext uri="{FF2B5EF4-FFF2-40B4-BE49-F238E27FC236}">
                <a16:creationId xmlns:a16="http://schemas.microsoft.com/office/drawing/2014/main" id="{10073A3D-B769-7020-E4A5-793908ED0BD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016619" y="1357396"/>
            <a:ext cx="4308331" cy="790298"/>
          </a:xfrm>
          <a:prstGeom prst="homePlate">
            <a:avLst>
              <a:gd name="adj" fmla="val 63872"/>
            </a:avLst>
          </a:prstGeom>
          <a:solidFill>
            <a:srgbClr val="113F4E"/>
          </a:solidFill>
          <a:ln w="9525">
            <a:noFill/>
            <a:miter lim="800000"/>
            <a:headEnd/>
            <a:tailEnd/>
          </a:ln>
        </p:spPr>
        <p:txBody>
          <a:bodyPr wrap="none" lIns="91472" tIns="45736" rIns="91472" bIns="45736" anchor="ctr"/>
          <a:lstStyle/>
          <a:p>
            <a:pPr algn="ctr"/>
            <a:r>
              <a:rPr lang="en-GB" altLang="zh-CN" b="1" dirty="0">
                <a:solidFill>
                  <a:prstClr val="white"/>
                </a:solidFill>
                <a:latin typeface="+mj-lt"/>
                <a:ea typeface="微软雅黑" pitchFamily="34" charset="-122"/>
              </a:rPr>
              <a:t>Necessary Software for the project:</a:t>
            </a:r>
            <a:endParaRPr lang="zh-CN" altLang="en-US" b="1" dirty="0">
              <a:solidFill>
                <a:prstClr val="white"/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47BC34A-BAA9-489E-21FB-C5B68047942B}"/>
              </a:ext>
            </a:extLst>
          </p:cNvPr>
          <p:cNvSpPr txBox="1">
            <a:spLocks/>
          </p:cNvSpPr>
          <p:nvPr/>
        </p:nvSpPr>
        <p:spPr>
          <a:xfrm>
            <a:off x="1212282" y="4155274"/>
            <a:ext cx="4442069" cy="2603032"/>
          </a:xfrm>
          <a:prstGeom prst="rect">
            <a:avLst/>
          </a:prstGeom>
          <a:ln>
            <a:solidFill>
              <a:srgbClr val="55C0AF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Min specs:</a:t>
            </a:r>
          </a:p>
          <a:p>
            <a:pPr algn="l"/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OS: Windows XP/Vista/7/8/10 (32-bit/64-bit) </a:t>
            </a:r>
          </a:p>
          <a:p>
            <a:pPr algn="l"/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Processor: Intel® Pentium® 4 2.0 GHz equivalent or faster processor</a:t>
            </a:r>
          </a:p>
          <a:p>
            <a:pPr algn="l"/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 Memory: 512 MB RAM </a:t>
            </a:r>
          </a:p>
          <a:p>
            <a:pPr algn="l"/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Graphics: 1024 x 768 pixels or higher desktop resolution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6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73A016-DDB9-975D-6936-D5C1C121B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2577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2B5B17-A1AE-8A2C-7502-C16F28CED8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6420" y="-292693"/>
            <a:ext cx="10506033" cy="1382445"/>
          </a:xfrm>
        </p:spPr>
        <p:txBody>
          <a:bodyPr>
            <a:noAutofit/>
          </a:bodyPr>
          <a:lstStyle/>
          <a:p>
            <a:pPr algn="l"/>
            <a:r>
              <a:rPr lang="en-GB" sz="4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Prototype UI</a:t>
            </a:r>
            <a:endParaRPr lang="en-GB" sz="4400" dirty="0">
              <a:latin typeface="Century Gothic" panose="020B0502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C03FF4-88B5-CC02-91F1-6A8CB2D42B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3634" y="5437906"/>
            <a:ext cx="10930888" cy="1257703"/>
          </a:xfrm>
          <a:ln>
            <a:solidFill>
              <a:srgbClr val="55C0AF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800" b="1" u="sng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Stakeholder feedback: </a:t>
            </a:r>
          </a:p>
          <a:p>
            <a:pPr algn="l"/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From stakeholder feedback, I could also add a “Quit Game” and “key binds/ settings” to the menu, or rename “controls” to “key binds/ settings” and add extra functionality if the user selects that option.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062A16-9E9B-4042-F24A-7523B380F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19936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767374-8210-2BE8-B0CE-219061FCE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030" y="160133"/>
            <a:ext cx="847843" cy="857370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16D67DBE-2B2B-185C-3312-454D51655374}"/>
              </a:ext>
            </a:extLst>
          </p:cNvPr>
          <p:cNvSpPr txBox="1">
            <a:spLocks/>
          </p:cNvSpPr>
          <p:nvPr/>
        </p:nvSpPr>
        <p:spPr>
          <a:xfrm>
            <a:off x="6802017" y="1395267"/>
            <a:ext cx="5234474" cy="3802439"/>
          </a:xfrm>
          <a:prstGeom prst="rect">
            <a:avLst/>
          </a:prstGeom>
          <a:ln>
            <a:solidFill>
              <a:srgbClr val="113F4E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u="sng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Title:</a:t>
            </a:r>
          </a:p>
          <a:p>
            <a:pPr algn="l"/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-There will be the name of the game at the top, with the icon of the character, and the logo of the game. </a:t>
            </a:r>
          </a:p>
          <a:p>
            <a:pPr algn="l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-There will be 3 options to chose from in the main menu: </a:t>
            </a:r>
          </a:p>
          <a:p>
            <a:pPr algn="l"/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-Start Game </a:t>
            </a:r>
          </a:p>
          <a:p>
            <a:pPr algn="l"/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-Level Select </a:t>
            </a:r>
          </a:p>
          <a:p>
            <a:pPr algn="l"/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-Controls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CD5AE8-5F37-46B9-1A5E-F10338652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221" y="1420094"/>
            <a:ext cx="5731510" cy="377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810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73A016-DDB9-975D-6936-D5C1C121B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2577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2B5B17-A1AE-8A2C-7502-C16F28CED8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6420" y="-292693"/>
            <a:ext cx="10506033" cy="1382445"/>
          </a:xfrm>
        </p:spPr>
        <p:txBody>
          <a:bodyPr>
            <a:noAutofit/>
          </a:bodyPr>
          <a:lstStyle/>
          <a:p>
            <a:pPr algn="l"/>
            <a:r>
              <a:rPr lang="en-GB" sz="4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Maze algorithms that could be used</a:t>
            </a:r>
            <a:endParaRPr lang="en-GB" sz="4400" dirty="0">
              <a:latin typeface="Century Gothic" panose="020B0502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C03FF4-88B5-CC02-91F1-6A8CB2D42B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0801" y="1395267"/>
            <a:ext cx="7176872" cy="4296406"/>
          </a:xfrm>
          <a:ln>
            <a:solidFill>
              <a:srgbClr val="55C0AF"/>
            </a:solidFill>
          </a:ln>
        </p:spPr>
        <p:txBody>
          <a:bodyPr>
            <a:noAutofit/>
          </a:bodyPr>
          <a:lstStyle/>
          <a:p>
            <a:pPr algn="l"/>
            <a:r>
              <a:rPr lang="en-GB" sz="1800" b="1" u="sng" dirty="0">
                <a:solidFill>
                  <a:srgbClr val="909090"/>
                </a:solidFill>
                <a:latin typeface="Century Gothic" panose="020B0502020202020204" pitchFamily="34" charset="0"/>
              </a:rPr>
              <a:t>As I know I want to create a procedurally generated maze, I researched as many maze algorithms as I could, to decide on one that would work the best for my project:</a:t>
            </a:r>
          </a:p>
          <a:p>
            <a:pPr marL="0" indent="0" algn="l"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800" dirty="0">
                <a:solidFill>
                  <a:srgbClr val="90909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-Depth first algorithm</a:t>
            </a:r>
          </a:p>
          <a:p>
            <a:pPr marL="0" indent="0" algn="l"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800" dirty="0">
                <a:solidFill>
                  <a:srgbClr val="90909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-Randomized Prims algorithm</a:t>
            </a:r>
          </a:p>
          <a:p>
            <a:pPr marL="0" indent="0" algn="l"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800" dirty="0">
                <a:solidFill>
                  <a:srgbClr val="90909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-Binary tree algorithm</a:t>
            </a:r>
          </a:p>
          <a:p>
            <a:pPr marL="0" indent="0" algn="l"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800" dirty="0">
                <a:solidFill>
                  <a:srgbClr val="90909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-Sidewinder algorithm</a:t>
            </a:r>
          </a:p>
          <a:p>
            <a:pPr marL="0" indent="0" algn="l"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800" dirty="0">
                <a:solidFill>
                  <a:srgbClr val="90909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-backtracking algorithm</a:t>
            </a:r>
          </a:p>
          <a:p>
            <a:pPr marL="0" indent="0" algn="l"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800" dirty="0">
                <a:solidFill>
                  <a:srgbClr val="90909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-A* algorithm (search algorithm)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062A16-9E9B-4042-F24A-7523B380F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19936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767374-8210-2BE8-B0CE-219061FCE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030" y="160133"/>
            <a:ext cx="847843" cy="857370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16D67DBE-2B2B-185C-3312-454D51655374}"/>
              </a:ext>
            </a:extLst>
          </p:cNvPr>
          <p:cNvSpPr txBox="1">
            <a:spLocks/>
          </p:cNvSpPr>
          <p:nvPr/>
        </p:nvSpPr>
        <p:spPr>
          <a:xfrm>
            <a:off x="8098971" y="1395267"/>
            <a:ext cx="4063482" cy="2439615"/>
          </a:xfrm>
          <a:prstGeom prst="rect">
            <a:avLst/>
          </a:prstGeom>
          <a:ln>
            <a:solidFill>
              <a:srgbClr val="113F4E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GB" sz="1800" b="1" u="sng" dirty="0">
                <a:solidFill>
                  <a:srgbClr val="909090"/>
                </a:solidFill>
              </a:rPr>
              <a:t>How I will go about coding this:</a:t>
            </a:r>
          </a:p>
          <a:p>
            <a:pPr marL="0" indent="0" algn="l">
              <a:buNone/>
            </a:pPr>
            <a:r>
              <a:rPr lang="en-GB" sz="1800" dirty="0">
                <a:solidFill>
                  <a:srgbClr val="909090"/>
                </a:solidFill>
              </a:rPr>
              <a:t>I now need to decided what language, and how to code this project. I decided to use python, and learn the Pygame module, that is built specifically for game design. I will start to learn how to use this module as the first step for how to start to code my project. </a:t>
            </a:r>
          </a:p>
        </p:txBody>
      </p:sp>
      <p:pic>
        <p:nvPicPr>
          <p:cNvPr id="2050" name="Picture 2" descr="Trémaux's algorithm&quot; sample maze solved [1] | Download Scientific Diagram">
            <a:extLst>
              <a:ext uri="{FF2B5EF4-FFF2-40B4-BE49-F238E27FC236}">
                <a16:creationId xmlns:a16="http://schemas.microsoft.com/office/drawing/2014/main" id="{1BB95E94-5E20-C232-34AF-CBE17FA1E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573" y="4149400"/>
            <a:ext cx="3023892" cy="262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373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73A016-DDB9-975D-6936-D5C1C121B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2577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2B5B17-A1AE-8A2C-7502-C16F28CED8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6420" y="-292693"/>
            <a:ext cx="10506033" cy="1382445"/>
          </a:xfrm>
        </p:spPr>
        <p:txBody>
          <a:bodyPr>
            <a:noAutofit/>
          </a:bodyPr>
          <a:lstStyle/>
          <a:p>
            <a:pPr algn="l"/>
            <a:r>
              <a:rPr lang="en-GB" sz="4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Depth-First Algorithm </a:t>
            </a:r>
            <a:endParaRPr lang="en-GB" sz="4400" dirty="0">
              <a:latin typeface="Century Gothic" panose="020B0502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C03FF4-88B5-CC02-91F1-6A8CB2D42B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0801" y="1395267"/>
            <a:ext cx="6234481" cy="5369427"/>
          </a:xfrm>
          <a:ln>
            <a:solidFill>
              <a:srgbClr val="55C0AF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800" b="1" u="sng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I decided to look a bit deeper into one of the procedural maze-creating algorithms, the depth-first algorithm:</a:t>
            </a:r>
          </a:p>
          <a:p>
            <a:pPr algn="l"/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The depth-first algorithm explores as far as possible along each branch before backtracking. The algorithm starts at a node, and “explores” as deeply as possible.</a:t>
            </a:r>
          </a:p>
          <a:p>
            <a:pPr marL="342900" indent="-342900" algn="l">
              <a:buAutoNum type="arabicParenR"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It starts at a node, and marks it as “visited”.</a:t>
            </a:r>
          </a:p>
          <a:p>
            <a:pPr marL="342900" indent="-342900" algn="l">
              <a:buAutoNum type="arabicParenR"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It explores adjacent unvisited nodes, and marks them as visited when it travels to one.</a:t>
            </a:r>
          </a:p>
          <a:p>
            <a:pPr marL="342900" indent="-342900" algn="l">
              <a:buAutoNum type="arabicParenR"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It recursively repeats this process, until there is a node with no unvisited neighbors. It then backtracks to the last node, and checks that for adjacent unvisited nodes.</a:t>
            </a:r>
          </a:p>
          <a:p>
            <a:pPr marL="342900" indent="-342900" algn="l">
              <a:buAutoNum type="arabicParenR"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The program terminated once all nodes have been visited, and you have your maze.</a:t>
            </a:r>
          </a:p>
          <a:p>
            <a:pPr algn="l"/>
            <a:endParaRPr lang="en-GB" sz="18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062A16-9E9B-4042-F24A-7523B380F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19936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767374-8210-2BE8-B0CE-219061FCE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030" y="160133"/>
            <a:ext cx="847843" cy="857370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16D67DBE-2B2B-185C-3312-454D51655374}"/>
              </a:ext>
            </a:extLst>
          </p:cNvPr>
          <p:cNvSpPr txBox="1">
            <a:spLocks/>
          </p:cNvSpPr>
          <p:nvPr/>
        </p:nvSpPr>
        <p:spPr>
          <a:xfrm>
            <a:off x="7169948" y="1666537"/>
            <a:ext cx="4810557" cy="648137"/>
          </a:xfrm>
          <a:prstGeom prst="rect">
            <a:avLst/>
          </a:prstGeom>
          <a:ln>
            <a:solidFill>
              <a:srgbClr val="113F4E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u="sng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Picture of a basic depth-first maze algorithm on python using Pygame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504CC5-B289-80F6-21DA-B36D98FEE3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9948" y="2482625"/>
            <a:ext cx="4810558" cy="382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230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73A016-DDB9-975D-6936-D5C1C121B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12577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2B5B17-A1AE-8A2C-7502-C16F28CED8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6420" y="-292693"/>
            <a:ext cx="10506033" cy="1382445"/>
          </a:xfrm>
        </p:spPr>
        <p:txBody>
          <a:bodyPr>
            <a:noAutofit/>
          </a:bodyPr>
          <a:lstStyle/>
          <a:p>
            <a:pPr algn="l"/>
            <a:r>
              <a:rPr lang="en-GB" sz="4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Learning Pygame</a:t>
            </a:r>
            <a:endParaRPr lang="en-GB" sz="4400" dirty="0">
              <a:latin typeface="Century Gothic" panose="020B0502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C03FF4-88B5-CC02-91F1-6A8CB2D42B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1928" y="1744852"/>
            <a:ext cx="6671215" cy="2696519"/>
          </a:xfrm>
          <a:ln>
            <a:solidFill>
              <a:srgbClr val="55C0AF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1800" b="1" u="sng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What I've learnt:</a:t>
            </a:r>
          </a:p>
          <a:p>
            <a:pPr algn="l"/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-I followed two tutorials on the basics of Pygame, in order to get a good grasp on how it works.</a:t>
            </a:r>
          </a:p>
          <a:p>
            <a:pPr algn="l"/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First, “Tech With Tim’s” Pygame for beginners, in which I learnt the fundamentals, and then Clear Codes “The ultimate introduction to Pygame”, which taught me how to use the “Sprite” class, which is vital for object-oriented programming in Pygame.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062A16-9E9B-4042-F24A-7523B380FF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719936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767374-8210-2BE8-B0CE-219061FCEF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030" y="160133"/>
            <a:ext cx="847843" cy="857370"/>
          </a:xfrm>
          <a:prstGeom prst="rect">
            <a:avLst/>
          </a:prstGeom>
        </p:spPr>
      </p:pic>
      <p:pic>
        <p:nvPicPr>
          <p:cNvPr id="12" name="python game">
            <a:hlinkClick r:id="" action="ppaction://media"/>
            <a:extLst>
              <a:ext uri="{FF2B5EF4-FFF2-40B4-BE49-F238E27FC236}">
                <a16:creationId xmlns:a16="http://schemas.microsoft.com/office/drawing/2014/main" id="{4D2365B9-DCB2-BDD7-0F06-21AEE8C911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98066" y="1748155"/>
            <a:ext cx="4460089" cy="2508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75E8E7-B354-5476-BF40-7BD83E85C6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0025" y="4544237"/>
            <a:ext cx="2922334" cy="2113241"/>
          </a:xfrm>
          <a:prstGeom prst="rect">
            <a:avLst/>
          </a:prstGeom>
          <a:ln w="38100" cap="sq">
            <a:solidFill>
              <a:srgbClr val="55C0AF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Untitled">
            <a:hlinkClick r:id="" action="ppaction://media"/>
            <a:extLst>
              <a:ext uri="{FF2B5EF4-FFF2-40B4-BE49-F238E27FC236}">
                <a16:creationId xmlns:a16="http://schemas.microsoft.com/office/drawing/2014/main" id="{3E50B444-CFC9-EA7E-E27F-378BF7302AE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98066" y="4301733"/>
            <a:ext cx="4460089" cy="2486372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C9E0EFFB-6E69-B7A3-8294-7975A36476E9}"/>
              </a:ext>
            </a:extLst>
          </p:cNvPr>
          <p:cNvSpPr txBox="1">
            <a:spLocks/>
          </p:cNvSpPr>
          <p:nvPr/>
        </p:nvSpPr>
        <p:spPr>
          <a:xfrm>
            <a:off x="6021530" y="5189372"/>
            <a:ext cx="2124094" cy="82296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Games made by using both tutorials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95824C2-801A-FB40-2C19-97AEE4A19F9D}"/>
              </a:ext>
            </a:extLst>
          </p:cNvPr>
          <p:cNvCxnSpPr/>
          <p:nvPr/>
        </p:nvCxnSpPr>
        <p:spPr>
          <a:xfrm flipH="1" flipV="1">
            <a:off x="4665306" y="3750906"/>
            <a:ext cx="1296955" cy="1509684"/>
          </a:xfrm>
          <a:prstGeom prst="straightConnector1">
            <a:avLst/>
          </a:prstGeom>
          <a:ln>
            <a:solidFill>
              <a:srgbClr val="113F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4F02ED-18FD-8F7A-5648-A34C5A2F64CA}"/>
              </a:ext>
            </a:extLst>
          </p:cNvPr>
          <p:cNvCxnSpPr>
            <a:cxnSpLocks/>
          </p:cNvCxnSpPr>
          <p:nvPr/>
        </p:nvCxnSpPr>
        <p:spPr>
          <a:xfrm flipH="1">
            <a:off x="4486912" y="5519053"/>
            <a:ext cx="1475349" cy="493288"/>
          </a:xfrm>
          <a:prstGeom prst="straightConnector1">
            <a:avLst/>
          </a:prstGeom>
          <a:ln>
            <a:solidFill>
              <a:srgbClr val="113F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27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3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438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50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977</Words>
  <Application>Microsoft Office PowerPoint</Application>
  <PresentationFormat>Widescreen</PresentationFormat>
  <Paragraphs>78</Paragraphs>
  <Slides>11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Aharoni</vt:lpstr>
      <vt:lpstr>Arial</vt:lpstr>
      <vt:lpstr>Calibri</vt:lpstr>
      <vt:lpstr>Calibri Light</vt:lpstr>
      <vt:lpstr>Century Gothic</vt:lpstr>
      <vt:lpstr>Office Theme</vt:lpstr>
      <vt:lpstr>Amaz’d. (working title)</vt:lpstr>
      <vt:lpstr>Log Of Progress for the project (in progress)</vt:lpstr>
      <vt:lpstr>Project Background and problem investigated</vt:lpstr>
      <vt:lpstr>Objectives and Stakeholders</vt:lpstr>
      <vt:lpstr>Requirements (Hardware + Software)</vt:lpstr>
      <vt:lpstr>Prototype UI</vt:lpstr>
      <vt:lpstr>Maze algorithms that could be used</vt:lpstr>
      <vt:lpstr>The Depth-First Algorithm </vt:lpstr>
      <vt:lpstr>Learning Pygame</vt:lpstr>
      <vt:lpstr>Thanks for Watching, I hope you were Amaz’d.</vt:lpstr>
      <vt:lpstr>Template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Amaz’d. (working title)</dc:title>
  <dc:creator>Michael Tan- Sikorski</dc:creator>
  <cp:lastModifiedBy>Michael Tan- Sikorski</cp:lastModifiedBy>
  <cp:revision>2</cp:revision>
  <dcterms:created xsi:type="dcterms:W3CDTF">2023-06-15T19:02:51Z</dcterms:created>
  <dcterms:modified xsi:type="dcterms:W3CDTF">2023-06-15T20:38:33Z</dcterms:modified>
</cp:coreProperties>
</file>